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59" r:id="rId3"/>
    <p:sldId id="257" r:id="rId4"/>
    <p:sldId id="283" r:id="rId5"/>
    <p:sldId id="279" r:id="rId6"/>
    <p:sldId id="264" r:id="rId7"/>
    <p:sldId id="280" r:id="rId8"/>
    <p:sldId id="281" r:id="rId9"/>
    <p:sldId id="284"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59"/>
            <p14:sldId id="257"/>
            <p14:sldId id="283"/>
            <p14:sldId id="279"/>
            <p14:sldId id="264"/>
            <p14:sldId id="280"/>
            <p14:sldId id="281"/>
            <p14:sldId id="284"/>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JUAN, Vodafone Spain" initials="HJVS" lastIdx="2" clrIdx="0">
    <p:extLst>
      <p:ext uri="{19B8F6BF-5375-455C-9EA6-DF929625EA0E}">
        <p15:presenceInfo xmlns:p15="http://schemas.microsoft.com/office/powerpoint/2012/main" userId="HERNANDEZ, JUAN, Vodafone Sp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A"/>
    <a:srgbClr val="F0F0EF"/>
    <a:srgbClr val="97999B"/>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5" autoAdjust="0"/>
    <p:restoredTop sz="94660"/>
  </p:normalViewPr>
  <p:slideViewPr>
    <p:cSldViewPr snapToGrid="0">
      <p:cViewPr varScale="1">
        <p:scale>
          <a:sx n="94" d="100"/>
          <a:sy n="94" d="100"/>
        </p:scale>
        <p:origin x="54" y="29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8833B7E-6E9C-48DB-BDB6-9DEB471C4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CE7B7A3-8633-42E6-AC7A-2705722D96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A2E65-46B9-437A-B020-E11153DE04F3}" type="datetimeFigureOut">
              <a:rPr lang="es-ES" smtClean="0"/>
              <a:t>05/05/2021</a:t>
            </a:fld>
            <a:endParaRPr lang="es-ES"/>
          </a:p>
        </p:txBody>
      </p:sp>
      <p:sp>
        <p:nvSpPr>
          <p:cNvPr id="5" name="Marcador de número de diapositiva 4">
            <a:extLst>
              <a:ext uri="{FF2B5EF4-FFF2-40B4-BE49-F238E27FC236}">
                <a16:creationId xmlns:a16="http://schemas.microsoft.com/office/drawing/2014/main" id="{CDFA0221-6852-4201-AC9C-D194F05FD6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BC7D-F88B-4675-A373-F7C6514E668F}" type="slidenum">
              <a:rPr lang="es-ES" smtClean="0"/>
              <a:t>‹Nº›</a:t>
            </a:fld>
            <a:endParaRPr lang="es-ES"/>
          </a:p>
        </p:txBody>
      </p:sp>
    </p:spTree>
    <p:extLst>
      <p:ext uri="{BB962C8B-B14F-4D97-AF65-F5344CB8AC3E}">
        <p14:creationId xmlns:p14="http://schemas.microsoft.com/office/powerpoint/2010/main" val="3116202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29789-74CA-4F8F-9651-C327989BC5D2}" type="datetimeFigureOut">
              <a:rPr lang="es-ES" smtClean="0"/>
              <a:t>05/05/2021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583E773-7C4B-4260-8A45-886C6E4C8EB6}" type="slidenum">
              <a:rPr lang="es-ES" smtClean="0"/>
              <a:t>3</a:t>
            </a:fld>
            <a:endParaRPr lang="es-ES" dirty="0"/>
          </a:p>
        </p:txBody>
      </p:sp>
    </p:spTree>
    <p:extLst>
      <p:ext uri="{BB962C8B-B14F-4D97-AF65-F5344CB8AC3E}">
        <p14:creationId xmlns:p14="http://schemas.microsoft.com/office/powerpoint/2010/main" val="96321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9" name="Rectángulo 28">
            <a:extLst>
              <a:ext uri="{FF2B5EF4-FFF2-40B4-BE49-F238E27FC236}">
                <a16:creationId xmlns:a16="http://schemas.microsoft.com/office/drawing/2014/main" id="{557A0DE0-62A4-C044-90A6-61DCBC23D52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44BE81B9-BADB-1D42-840B-2281F3BFC79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0F865C87-E6FC-DB42-8983-3075E699BE3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99519E8E-9606-EA4E-830D-BF74C1F5DAE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0EF53693-1331-364F-8228-9324822FBF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41184381-7C54-1E4B-B771-CCBF505BDC4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4" name="Rectángulo 33">
            <a:extLst>
              <a:ext uri="{FF2B5EF4-FFF2-40B4-BE49-F238E27FC236}">
                <a16:creationId xmlns:a16="http://schemas.microsoft.com/office/drawing/2014/main" id="{7A558238-3709-7842-8E25-9E228E16D99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383DE17F-B3C0-7E43-A57C-10F8A6205C4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1" name="Rectángulo 30">
            <a:extLst>
              <a:ext uri="{FF2B5EF4-FFF2-40B4-BE49-F238E27FC236}">
                <a16:creationId xmlns:a16="http://schemas.microsoft.com/office/drawing/2014/main" id="{1A768BE3-BCF4-A74A-AC58-6241527E56A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D39347F3-467F-FC40-98EC-F8B13B580AD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956AF277-4393-3D45-8634-B711D983EA0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D166507A-3A08-D24A-AD58-522D5B96906E}"/>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784E700E-3053-D549-B422-777AE44828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677C39ED-3670-F14F-867C-38DF1B0F76B7}"/>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E408959-888B-C342-914C-E2FBD8A1A6E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D3B75317-B74A-9440-BC2B-AFA9DE9395D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3" y="6053148"/>
            <a:ext cx="1038208" cy="353943"/>
          </a:xfrm>
          <a:prstGeom prst="rect">
            <a:avLst/>
          </a:prstGeom>
          <a:noFill/>
        </p:spPr>
        <p:txBody>
          <a:bodyPr wrap="square" rtlCol="0">
            <a:spAutoFit/>
          </a:bodyPr>
          <a:lstStyle/>
          <a:p>
            <a:r>
              <a:rPr lang="es-ES" sz="1700" dirty="0">
                <a:solidFill>
                  <a:schemeClr val="bg1"/>
                </a:solidFill>
              </a:rPr>
              <a:t>eae.es</a:t>
            </a:r>
          </a:p>
        </p:txBody>
      </p:sp>
      <p:sp>
        <p:nvSpPr>
          <p:cNvPr id="23" name="Rectángulo 22">
            <a:extLst>
              <a:ext uri="{FF2B5EF4-FFF2-40B4-BE49-F238E27FC236}">
                <a16:creationId xmlns:a16="http://schemas.microsoft.com/office/drawing/2014/main" id="{D6B9726F-B714-9C4D-897D-EB6F13E05C2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DC5267E3-FF09-624D-A5E1-26C7179AF83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03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A5E055F8-74A9-4173-B5CF-879C893039BB}" type="datetime1">
              <a:rPr lang="es-ES" noProof="0" smtClean="0"/>
              <a:t>05/05/2021</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extLst>
      <p:ext uri="{BB962C8B-B14F-4D97-AF65-F5344CB8AC3E}">
        <p14:creationId xmlns:p14="http://schemas.microsoft.com/office/powerpoint/2010/main" val="33915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81CE358-3DFD-5C4E-9940-53033530D4C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00156EF6-CA8E-441E-B63C-2F86AC146174}"/>
              </a:ext>
            </a:extLst>
          </p:cNvPr>
          <p:cNvSpPr>
            <a:spLocks noGrp="1"/>
          </p:cNvSpPr>
          <p:nvPr>
            <p:ph type="sldNum" sz="quarter" idx="12"/>
          </p:nvPr>
        </p:nvSpPr>
        <p:spPr/>
        <p:txBody>
          <a:bodyPr/>
          <a:lstStyle/>
          <a:p>
            <a:fld id="{A64E805E-E9C5-4556-814C-C096ED3BEA4F}" type="slidenum">
              <a:rPr lang="es-ES" smtClean="0"/>
              <a:t>‹Nº›</a:t>
            </a:fld>
            <a:endParaRPr lang="es-ES"/>
          </a:p>
        </p:txBody>
      </p:sp>
    </p:spTree>
    <p:extLst>
      <p:ext uri="{BB962C8B-B14F-4D97-AF65-F5344CB8AC3E}">
        <p14:creationId xmlns:p14="http://schemas.microsoft.com/office/powerpoint/2010/main" val="120016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A4F1B68A-1ECD-5D49-B7A8-8A00F0B8CC9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99ECB2-A8DD-CE42-9E8B-333E43B6A9C8}"/>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8B65D1B0-370E-4644-A94F-EEB1D1F2F386}"/>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B8615A58-55DA-D549-B003-7E478E615E0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C387C54-296B-9249-BD7A-26F3AEA338B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6" name="Rectángulo 25">
            <a:extLst>
              <a:ext uri="{FF2B5EF4-FFF2-40B4-BE49-F238E27FC236}">
                <a16:creationId xmlns:a16="http://schemas.microsoft.com/office/drawing/2014/main" id="{A1E46743-816B-884D-8BCF-6803263804BB}"/>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8B56B1D3-CA6A-2646-AC35-FA832BD84D0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8" name="Rectángulo 27">
            <a:extLst>
              <a:ext uri="{FF2B5EF4-FFF2-40B4-BE49-F238E27FC236}">
                <a16:creationId xmlns:a16="http://schemas.microsoft.com/office/drawing/2014/main" id="{74FCDC74-1912-3542-ACBF-6D5C79669B6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586166EF-7527-8940-910D-5EEED84D146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 name="Rectángulo 2">
            <a:extLst>
              <a:ext uri="{FF2B5EF4-FFF2-40B4-BE49-F238E27FC236}">
                <a16:creationId xmlns:a16="http://schemas.microsoft.com/office/drawing/2014/main" id="{67ABAAE0-B4AE-A046-AF06-7119573EDE2F}"/>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41AFA827-D6BB-DA4A-A66C-E6DAA314AC6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0EFAD776-41B7-F944-8AA8-734FB64DA61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sp>
        <p:nvSpPr>
          <p:cNvPr id="7" name="Rectángulo 6">
            <a:extLst>
              <a:ext uri="{FF2B5EF4-FFF2-40B4-BE49-F238E27FC236}">
                <a16:creationId xmlns:a16="http://schemas.microsoft.com/office/drawing/2014/main" id="{28ADCEEB-8834-EE48-944E-BFCAFA58414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0B0D31B-FA3B-44C4-92A6-09AD8A18F940}"/>
              </a:ext>
            </a:extLst>
          </p:cNvPr>
          <p:cNvSpPr txBox="1"/>
          <p:nvPr userDrawn="1">
            <p:extLst>
              <p:ext uri="{1162E1C5-73C7-4A58-AE30-91384D911F3F}">
                <p184:classification xmlns:p184="http://schemas.microsoft.com/office/powerpoint/2018/4/main" val="ftr"/>
              </p:ext>
            </p:extLst>
          </p:nvPr>
        </p:nvSpPr>
        <p:spPr>
          <a:xfrm>
            <a:off x="0" y="6751320"/>
            <a:ext cx="350838" cy="106680"/>
          </a:xfrm>
          <a:prstGeom prst="rect">
            <a:avLst/>
          </a:prstGeom>
        </p:spPr>
        <p:txBody>
          <a:bodyPr horzOverflow="overflow" lIns="0" tIns="0" rIns="0" bIns="0">
            <a:spAutoFit/>
          </a:bodyPr>
          <a:lstStyle/>
          <a:p>
            <a:pPr algn="l"/>
            <a:r>
              <a:rPr lang="es-ES" sz="700">
                <a:solidFill>
                  <a:srgbClr val="000000"/>
                </a:solidFill>
                <a:latin typeface="Calibri" panose="020F0502020204030204" pitchFamily="34" charset="0"/>
                <a:cs typeface="Calibri" panose="020F0502020204030204" pitchFamily="34" charset="0"/>
              </a:rPr>
              <a:t>C1 Public</a:t>
            </a:r>
          </a:p>
        </p:txBody>
      </p:sp>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 id="2147483676"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ídeo 3">
            <a:extLst>
              <a:ext uri="{FF2B5EF4-FFF2-40B4-BE49-F238E27FC236}">
                <a16:creationId xmlns:a16="http://schemas.microsoft.com/office/drawing/2014/main" id="{0698A624-47C2-4C56-80FF-CC686BFF5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1539240" y="1320713"/>
            <a:ext cx="9479280" cy="4903171"/>
          </a:xfrm>
          <a:prstGeom prst="rect">
            <a:avLst/>
          </a:prstGeom>
        </p:spPr>
      </p:pic>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241052" y="2344246"/>
            <a:ext cx="10075655" cy="2451274"/>
          </a:xfrm>
        </p:spPr>
        <p:txBody>
          <a:bodyPr/>
          <a:lstStyle/>
          <a:p>
            <a:pPr algn="ctr"/>
            <a:r>
              <a:rPr lang="es-ES" dirty="0"/>
              <a:t>Programación para científicos de datos</a:t>
            </a:r>
            <a:br>
              <a:rPr lang="es-ES" dirty="0"/>
            </a:br>
            <a:r>
              <a:rPr lang="es-ES" dirty="0"/>
              <a:t>(Introducción)</a:t>
            </a:r>
          </a:p>
        </p:txBody>
      </p:sp>
    </p:spTree>
    <p:extLst>
      <p:ext uri="{BB962C8B-B14F-4D97-AF65-F5344CB8AC3E}">
        <p14:creationId xmlns:p14="http://schemas.microsoft.com/office/powerpoint/2010/main" val="18946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C0813-E0D5-4E47-A049-E3A30C5CA2D9}"/>
              </a:ext>
            </a:extLst>
          </p:cNvPr>
          <p:cNvSpPr>
            <a:spLocks noGrp="1"/>
          </p:cNvSpPr>
          <p:nvPr>
            <p:ph type="title"/>
          </p:nvPr>
        </p:nvSpPr>
        <p:spPr>
          <a:xfrm>
            <a:off x="640080" y="5576887"/>
            <a:ext cx="10911840" cy="640081"/>
          </a:xfrm>
        </p:spPr>
        <p:txBody>
          <a:bodyPr vert="horz" lIns="91440" tIns="45720" rIns="91440" bIns="45720" rtlCol="0" anchor="ctr">
            <a:normAutofit/>
          </a:bodyPr>
          <a:lstStyle/>
          <a:p>
            <a:r>
              <a:rPr lang="en-US">
                <a:solidFill>
                  <a:schemeClr val="tx1"/>
                </a:solidFill>
              </a:rPr>
              <a:t>Presentaciones</a:t>
            </a:r>
          </a:p>
        </p:txBody>
      </p:sp>
      <p:pic>
        <p:nvPicPr>
          <p:cNvPr id="5" name="Picture 2" descr="Resultado de imagen de introductions">
            <a:extLst>
              <a:ext uri="{FF2B5EF4-FFF2-40B4-BE49-F238E27FC236}">
                <a16:creationId xmlns:a16="http://schemas.microsoft.com/office/drawing/2014/main" id="{812844C8-1685-4DD5-B7F0-AF931BD47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45" r="3124"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03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algn="ctr" rtl="0"/>
            <a:r>
              <a:rPr lang="es-ES" sz="2500" dirty="0">
                <a:solidFill>
                  <a:schemeClr val="tx1"/>
                </a:solidFill>
              </a:rPr>
              <a:t>Lo que se necesita saber para empezar</a:t>
            </a:r>
          </a:p>
        </p:txBody>
      </p:sp>
      <p:pic>
        <p:nvPicPr>
          <p:cNvPr id="4" name="Imagen 3" descr="Números comerciales de finanza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2343" y="0"/>
            <a:ext cx="7541091" cy="6858000"/>
          </a:xfrm>
          <a:prstGeom prst="rect">
            <a:avLst/>
          </a:prstGeom>
        </p:spPr>
      </p:pic>
      <p:grpSp>
        <p:nvGrpSpPr>
          <p:cNvPr id="16" name="Grupo 15">
            <a:extLst>
              <a:ext uri="{FF2B5EF4-FFF2-40B4-BE49-F238E27FC236}">
                <a16:creationId xmlns:a16="http://schemas.microsoft.com/office/drawing/2014/main" id="{8272109A-B7B5-4E84-B517-5E56CF7F1251}"/>
              </a:ext>
            </a:extLst>
          </p:cNvPr>
          <p:cNvGrpSpPr/>
          <p:nvPr/>
        </p:nvGrpSpPr>
        <p:grpSpPr>
          <a:xfrm>
            <a:off x="5297763" y="1720199"/>
            <a:ext cx="5960142" cy="3979101"/>
            <a:chOff x="5156148" y="1227040"/>
            <a:chExt cx="5960142" cy="3979101"/>
          </a:xfrm>
        </p:grpSpPr>
        <p:sp>
          <p:nvSpPr>
            <p:cNvPr id="13" name="Rectángulo: esquinas redondeadas 12">
              <a:extLst>
                <a:ext uri="{FF2B5EF4-FFF2-40B4-BE49-F238E27FC236}">
                  <a16:creationId xmlns:a16="http://schemas.microsoft.com/office/drawing/2014/main" id="{6DC26D18-8EF3-40CC-929D-91362F5B01C8}"/>
                </a:ext>
              </a:extLst>
            </p:cNvPr>
            <p:cNvSpPr/>
            <p:nvPr/>
          </p:nvSpPr>
          <p:spPr>
            <a:xfrm>
              <a:off x="5156148" y="2835036"/>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Roles</a:t>
              </a:r>
            </a:p>
          </p:txBody>
        </p:sp>
        <p:sp>
          <p:nvSpPr>
            <p:cNvPr id="14" name="Rectángulo: esquinas redondeadas 13">
              <a:extLst>
                <a:ext uri="{FF2B5EF4-FFF2-40B4-BE49-F238E27FC236}">
                  <a16:creationId xmlns:a16="http://schemas.microsoft.com/office/drawing/2014/main" id="{F560F582-9E32-4EF1-BD09-0510FB9DE6F3}"/>
                </a:ext>
              </a:extLst>
            </p:cNvPr>
            <p:cNvSpPr/>
            <p:nvPr/>
          </p:nvSpPr>
          <p:spPr>
            <a:xfrm>
              <a:off x="5156148" y="1227040"/>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Aterrizando en los conceptos</a:t>
              </a:r>
            </a:p>
          </p:txBody>
        </p:sp>
        <p:sp>
          <p:nvSpPr>
            <p:cNvPr id="15" name="Rectángulo: esquinas redondeadas 14">
              <a:extLst>
                <a:ext uri="{FF2B5EF4-FFF2-40B4-BE49-F238E27FC236}">
                  <a16:creationId xmlns:a16="http://schemas.microsoft.com/office/drawing/2014/main" id="{E8B51C3A-EFE5-4393-A113-BE4C124824A6}"/>
                </a:ext>
              </a:extLst>
            </p:cNvPr>
            <p:cNvSpPr/>
            <p:nvPr/>
          </p:nvSpPr>
          <p:spPr>
            <a:xfrm>
              <a:off x="5203512" y="4245237"/>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Un día en la vida de un data </a:t>
              </a:r>
              <a:r>
                <a:rPr lang="es-ES" sz="3000" dirty="0" err="1"/>
                <a:t>scientist</a:t>
              </a:r>
              <a:endParaRPr lang="es-ES" sz="3000" dirty="0"/>
            </a:p>
          </p:txBody>
        </p:sp>
      </p:grpSp>
    </p:spTree>
    <p:extLst>
      <p:ext uri="{BB962C8B-B14F-4D97-AF65-F5344CB8AC3E}">
        <p14:creationId xmlns:p14="http://schemas.microsoft.com/office/powerpoint/2010/main" val="342431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167640" y="118283"/>
            <a:ext cx="11420879" cy="6720840"/>
          </a:xfrm>
        </p:spPr>
        <p:txBody>
          <a:bodyPr anchor="ctr">
            <a:normAutofit/>
          </a:bodyPr>
          <a:lstStyle/>
          <a:p>
            <a:pPr marL="285750" indent="-285750" algn="just">
              <a:buFont typeface="Arial" panose="020B0604020202020204" pitchFamily="34" charset="0"/>
              <a:buChar char="•"/>
            </a:pPr>
            <a:r>
              <a:rPr lang="es-ES" sz="1700" b="1" dirty="0"/>
              <a:t>Data </a:t>
            </a:r>
            <a:r>
              <a:rPr lang="es-ES" sz="1700" b="1" dirty="0" err="1"/>
              <a:t>science</a:t>
            </a:r>
            <a:r>
              <a:rPr lang="es-ES" sz="1700" dirty="0"/>
              <a:t>: Disciplina que </a:t>
            </a:r>
            <a:r>
              <a:rPr lang="es-ES" sz="1700" b="1" dirty="0"/>
              <a:t>engloba varios campos</a:t>
            </a:r>
            <a:r>
              <a:rPr lang="es-ES" sz="1700" dirty="0"/>
              <a:t>: matemáticas, algoritmos, análisis de datos, machine learning, estadística, tecnologías de la información (IT) y más.</a:t>
            </a:r>
          </a:p>
          <a:p>
            <a:pPr algn="just"/>
            <a:endParaRPr lang="es-ES" sz="1700" dirty="0"/>
          </a:p>
          <a:p>
            <a:pPr marL="285750" indent="-285750" algn="just">
              <a:buFont typeface="Arial" panose="020B0604020202020204" pitchFamily="34" charset="0"/>
              <a:buChar char="•"/>
            </a:pPr>
            <a:r>
              <a:rPr lang="es-ES" sz="1700" b="1" dirty="0"/>
              <a:t>Big Data: </a:t>
            </a:r>
            <a:r>
              <a:rPr lang="es-ES" sz="1700" dirty="0"/>
              <a:t>Uso de las técnicas de un Data </a:t>
            </a:r>
            <a:r>
              <a:rPr lang="es-ES" sz="1700" dirty="0" err="1"/>
              <a:t>scientist</a:t>
            </a:r>
            <a:r>
              <a:rPr lang="es-ES" sz="1700" dirty="0"/>
              <a:t> sobre un gran volumen de datos. Big Data </a:t>
            </a:r>
            <a:r>
              <a:rPr lang="es-ES" sz="1700" b="1" dirty="0"/>
              <a:t>suele implicar cambiar el approach </a:t>
            </a:r>
            <a:r>
              <a:rPr lang="es-ES" sz="1700" dirty="0"/>
              <a:t>de </a:t>
            </a:r>
            <a:r>
              <a:rPr lang="es-ES" sz="1700" dirty="0" err="1"/>
              <a:t>small&amp;medium</a:t>
            </a:r>
            <a:r>
              <a:rPr lang="es-ES" sz="1700" dirty="0"/>
              <a:t> data.</a:t>
            </a:r>
          </a:p>
          <a:p>
            <a:pPr marL="1365750" lvl="1" indent="-285750" algn="just">
              <a:buFont typeface="Arial" panose="020B0604020202020204" pitchFamily="34" charset="0"/>
              <a:buChar char="•"/>
            </a:pPr>
            <a:r>
              <a:rPr lang="es-ES" sz="1700" dirty="0"/>
              <a:t>No solo el enfoque en data </a:t>
            </a:r>
            <a:r>
              <a:rPr lang="es-ES" sz="1700" dirty="0" err="1"/>
              <a:t>science</a:t>
            </a:r>
            <a:r>
              <a:rPr lang="es-ES" sz="1700" dirty="0"/>
              <a:t> necesita ser modificado sino que también hay muchas </a:t>
            </a:r>
            <a:r>
              <a:rPr lang="es-ES" sz="1700" b="1" dirty="0"/>
              <a:t>implicaciones en el almacenaje</a:t>
            </a:r>
            <a:r>
              <a:rPr lang="es-ES" sz="1700" dirty="0"/>
              <a:t> de los datos: </a:t>
            </a:r>
            <a:r>
              <a:rPr lang="es-ES" sz="1700" b="1" dirty="0"/>
              <a:t>arquitecturas de </a:t>
            </a:r>
            <a:r>
              <a:rPr lang="es-ES" sz="1700" b="1" dirty="0" err="1"/>
              <a:t>BigData</a:t>
            </a:r>
            <a:r>
              <a:rPr lang="es-ES" sz="1700" b="1" dirty="0"/>
              <a:t>.</a:t>
            </a:r>
          </a:p>
          <a:p>
            <a:pPr lvl="1" algn="just"/>
            <a:endParaRPr lang="es-ES" sz="1700" b="1" dirty="0"/>
          </a:p>
          <a:p>
            <a:pPr marL="285750" indent="-285750" algn="just">
              <a:buFont typeface="Arial" panose="020B0604020202020204" pitchFamily="34" charset="0"/>
              <a:buChar char="•"/>
            </a:pPr>
            <a:r>
              <a:rPr lang="es-ES" sz="1700" b="1" dirty="0"/>
              <a:t>Machine Learning</a:t>
            </a:r>
            <a:r>
              <a:rPr lang="es-ES" sz="1700" dirty="0"/>
              <a:t>: Creación de modelos en los que éstos aprenden la relación entre input y output de forma automática. </a:t>
            </a:r>
          </a:p>
          <a:p>
            <a:pPr marL="1365750" lvl="1" indent="-285750" algn="just">
              <a:buFont typeface="Arial" panose="020B0604020202020204" pitchFamily="34" charset="0"/>
              <a:buChar char="•"/>
            </a:pPr>
            <a:r>
              <a:rPr lang="es-ES" sz="1700" dirty="0"/>
              <a:t>Una </a:t>
            </a:r>
            <a:r>
              <a:rPr lang="es-ES" sz="1700" b="1" dirty="0"/>
              <a:t>rama de la inteligencia artificial.</a:t>
            </a:r>
          </a:p>
          <a:p>
            <a:pPr marL="1365750" lvl="1" indent="-285750" algn="just">
              <a:buFont typeface="Arial" panose="020B0604020202020204" pitchFamily="34" charset="0"/>
              <a:buChar char="•"/>
            </a:pPr>
            <a:r>
              <a:rPr lang="es-ES" sz="1700" dirty="0"/>
              <a:t>Concepto de </a:t>
            </a:r>
            <a:r>
              <a:rPr lang="es-ES" sz="1700" b="1" dirty="0" err="1"/>
              <a:t>Gradient</a:t>
            </a:r>
            <a:r>
              <a:rPr lang="es-ES" sz="1700" b="1" dirty="0"/>
              <a:t> </a:t>
            </a:r>
            <a:r>
              <a:rPr lang="es-ES" sz="1700" b="1" dirty="0" err="1"/>
              <a:t>Descent</a:t>
            </a:r>
            <a:r>
              <a:rPr lang="es-ES" sz="1700" b="1" dirty="0"/>
              <a:t>.</a:t>
            </a:r>
          </a:p>
          <a:p>
            <a:pPr marL="1365750" lvl="1" indent="-285750" algn="just">
              <a:buFont typeface="Arial" panose="020B0604020202020204" pitchFamily="34" charset="0"/>
              <a:buChar char="•"/>
            </a:pPr>
            <a:r>
              <a:rPr lang="es-ES" sz="1700" b="1" dirty="0"/>
              <a:t>Aprendizaje supervisado.</a:t>
            </a:r>
          </a:p>
          <a:p>
            <a:pPr marL="1365750" lvl="1" indent="-285750" algn="just">
              <a:buFont typeface="Arial" panose="020B0604020202020204" pitchFamily="34" charset="0"/>
              <a:buChar char="•"/>
            </a:pPr>
            <a:r>
              <a:rPr lang="es-ES" sz="1700" b="1" dirty="0"/>
              <a:t>Aprendizaje no supervisado.</a:t>
            </a:r>
          </a:p>
          <a:p>
            <a:pPr marL="1365750" lvl="1" indent="-285750" algn="just">
              <a:buFont typeface="Arial" panose="020B0604020202020204" pitchFamily="34" charset="0"/>
              <a:buChar char="•"/>
            </a:pPr>
            <a:r>
              <a:rPr lang="es-ES" sz="1700" b="1" dirty="0" err="1"/>
              <a:t>Reinforcement</a:t>
            </a:r>
            <a:r>
              <a:rPr lang="es-ES" sz="1700" b="1" dirty="0"/>
              <a:t> learning.</a:t>
            </a:r>
          </a:p>
          <a:p>
            <a:pPr lvl="1" algn="just"/>
            <a:endParaRPr lang="es-ES" sz="1700" b="1" dirty="0"/>
          </a:p>
          <a:p>
            <a:pPr marL="285750" indent="-285750" algn="just">
              <a:buFont typeface="Arial" panose="020B0604020202020204" pitchFamily="34" charset="0"/>
              <a:buChar char="•"/>
            </a:pPr>
            <a:r>
              <a:rPr lang="es-ES" sz="1700" b="1" dirty="0"/>
              <a:t>Deep learning</a:t>
            </a:r>
            <a:r>
              <a:rPr lang="es-ES" sz="1700" dirty="0"/>
              <a:t>: Uso </a:t>
            </a:r>
            <a:r>
              <a:rPr lang="es-ES" sz="1700" b="1" dirty="0"/>
              <a:t>de redes neuronales con gran número de capas intermedias</a:t>
            </a:r>
            <a:r>
              <a:rPr lang="es-ES" sz="1700" dirty="0"/>
              <a:t>.</a:t>
            </a:r>
          </a:p>
          <a:p>
            <a:pPr lvl="1"/>
            <a:endParaRPr lang="es-ES" dirty="0"/>
          </a:p>
        </p:txBody>
      </p:sp>
      <p:sp>
        <p:nvSpPr>
          <p:cNvPr id="20" name="Título 1">
            <a:extLst>
              <a:ext uri="{FF2B5EF4-FFF2-40B4-BE49-F238E27FC236}">
                <a16:creationId xmlns:a16="http://schemas.microsoft.com/office/drawing/2014/main" id="{EF4C6C19-3F09-4D3C-9F5C-FCA2DD4CBAD5}"/>
              </a:ext>
            </a:extLst>
          </p:cNvPr>
          <p:cNvSpPr txBox="1">
            <a:spLocks/>
          </p:cNvSpPr>
          <p:nvPr/>
        </p:nvSpPr>
        <p:spPr>
          <a:xfrm>
            <a:off x="3540679" y="18877"/>
            <a:ext cx="6377828"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sz="3000" dirty="0" err="1"/>
              <a:t>Aterrizando</a:t>
            </a:r>
            <a:r>
              <a:rPr lang="en-US" sz="3000" dirty="0"/>
              <a:t> </a:t>
            </a:r>
            <a:r>
              <a:rPr lang="en-US" sz="3000" dirty="0" err="1"/>
              <a:t>en</a:t>
            </a:r>
            <a:r>
              <a:rPr lang="en-US" sz="3000" dirty="0"/>
              <a:t> los </a:t>
            </a:r>
            <a:r>
              <a:rPr lang="en-US" sz="3000" dirty="0" err="1"/>
              <a:t>conceptos</a:t>
            </a:r>
            <a:endParaRPr lang="en-US" sz="3000" dirty="0"/>
          </a:p>
        </p:txBody>
      </p:sp>
    </p:spTree>
    <p:extLst>
      <p:ext uri="{BB962C8B-B14F-4D97-AF65-F5344CB8AC3E}">
        <p14:creationId xmlns:p14="http://schemas.microsoft.com/office/powerpoint/2010/main" val="157685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335268" y="1060316"/>
            <a:ext cx="7984797" cy="1882842"/>
          </a:xfrm>
        </p:spPr>
        <p:txBody>
          <a:bodyPr anchor="ctr">
            <a:normAutofit/>
          </a:bodyPr>
          <a:lstStyle/>
          <a:p>
            <a:pPr marL="285750" indent="-285750" algn="just">
              <a:buFont typeface="Arial" panose="020B0604020202020204" pitchFamily="34" charset="0"/>
              <a:buChar char="•"/>
            </a:pPr>
            <a:r>
              <a:rPr lang="es-ES" sz="1700" b="1" dirty="0"/>
              <a:t>Inteligencia artificial: simulación del razonamiento humano.</a:t>
            </a:r>
          </a:p>
          <a:p>
            <a:pPr algn="just"/>
            <a:endParaRPr lang="es-ES" sz="1700" b="1" dirty="0"/>
          </a:p>
          <a:p>
            <a:pPr marL="285750" indent="-285750" algn="just">
              <a:buFont typeface="Arial" panose="020B0604020202020204" pitchFamily="34" charset="0"/>
              <a:buChar char="•"/>
            </a:pPr>
            <a:r>
              <a:rPr lang="es-ES" sz="1700" b="1" dirty="0"/>
              <a:t>Cloud </a:t>
            </a:r>
            <a:r>
              <a:rPr lang="es-ES" sz="1700" b="1" dirty="0" err="1"/>
              <a:t>computing</a:t>
            </a:r>
            <a:r>
              <a:rPr lang="es-ES" sz="1700" b="1" dirty="0"/>
              <a:t>: </a:t>
            </a:r>
            <a:r>
              <a:rPr lang="es-ES" sz="1700" dirty="0"/>
              <a:t>servicios de computación en la nube.</a:t>
            </a:r>
          </a:p>
          <a:p>
            <a:pPr marL="1365750" lvl="1" indent="-285750" algn="just">
              <a:buFont typeface="Arial" panose="020B0604020202020204" pitchFamily="34" charset="0"/>
              <a:buChar char="•"/>
            </a:pPr>
            <a:r>
              <a:rPr lang="es-ES" sz="1700" b="1" dirty="0"/>
              <a:t>Aceleran los tiempos de entrenamiento </a:t>
            </a:r>
            <a:r>
              <a:rPr lang="es-ES" sz="1700" dirty="0"/>
              <a:t>de los modelos</a:t>
            </a:r>
            <a:r>
              <a:rPr lang="es-ES" sz="1700" b="1" dirty="0"/>
              <a:t>.</a:t>
            </a:r>
          </a:p>
          <a:p>
            <a:pPr marL="1365750" lvl="1" indent="-285750" algn="just">
              <a:buFont typeface="Arial" panose="020B0604020202020204" pitchFamily="34" charset="0"/>
              <a:buChar char="•"/>
            </a:pPr>
            <a:r>
              <a:rPr lang="es-ES" sz="1700" b="1" dirty="0"/>
              <a:t>Simplifican </a:t>
            </a:r>
            <a:r>
              <a:rPr lang="es-ES" sz="1700" dirty="0"/>
              <a:t>los despliegues en </a:t>
            </a:r>
            <a:r>
              <a:rPr lang="es-ES" sz="1700" b="1" dirty="0"/>
              <a:t>producción.</a:t>
            </a:r>
          </a:p>
          <a:p>
            <a:pPr lvl="1"/>
            <a:endParaRPr lang="es-ES" dirty="0"/>
          </a:p>
        </p:txBody>
      </p:sp>
      <p:pic>
        <p:nvPicPr>
          <p:cNvPr id="7" name="Imagen 6">
            <a:extLst>
              <a:ext uri="{FF2B5EF4-FFF2-40B4-BE49-F238E27FC236}">
                <a16:creationId xmlns:a16="http://schemas.microsoft.com/office/drawing/2014/main" id="{02F08D06-857D-4533-9E82-2977B5FACB83}"/>
              </a:ext>
            </a:extLst>
          </p:cNvPr>
          <p:cNvPicPr>
            <a:picLocks noChangeAspect="1"/>
          </p:cNvPicPr>
          <p:nvPr/>
        </p:nvPicPr>
        <p:blipFill>
          <a:blip r:embed="rId2"/>
          <a:stretch>
            <a:fillRect/>
          </a:stretch>
        </p:blipFill>
        <p:spPr>
          <a:xfrm>
            <a:off x="8320065" y="1775005"/>
            <a:ext cx="3457600" cy="3533801"/>
          </a:xfrm>
          <a:prstGeom prst="rect">
            <a:avLst/>
          </a:prstGeom>
        </p:spPr>
      </p:pic>
      <p:pic>
        <p:nvPicPr>
          <p:cNvPr id="9" name="Picture 2" descr="Resultado de imagen de google cloud gcp">
            <a:extLst>
              <a:ext uri="{FF2B5EF4-FFF2-40B4-BE49-F238E27FC236}">
                <a16:creationId xmlns:a16="http://schemas.microsoft.com/office/drawing/2014/main" id="{5C36B4E7-CF10-471E-8B6F-96A25405E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484" y="4402200"/>
            <a:ext cx="2139478" cy="1174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sultado de imagen de AWS">
            <a:extLst>
              <a:ext uri="{FF2B5EF4-FFF2-40B4-BE49-F238E27FC236}">
                <a16:creationId xmlns:a16="http://schemas.microsoft.com/office/drawing/2014/main" id="{5EEC79D6-353F-4E72-B13E-5E604E24F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172" y="3013833"/>
            <a:ext cx="1872244" cy="830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Ver las imágenes de origen">
            <a:extLst>
              <a:ext uri="{FF2B5EF4-FFF2-40B4-BE49-F238E27FC236}">
                <a16:creationId xmlns:a16="http://schemas.microsoft.com/office/drawing/2014/main" id="{AC6ACDEF-0167-4BD0-B006-7A0202682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866" y="4524066"/>
            <a:ext cx="2702603" cy="784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Resultado de imagen de ibm cloud">
            <a:extLst>
              <a:ext uri="{FF2B5EF4-FFF2-40B4-BE49-F238E27FC236}">
                <a16:creationId xmlns:a16="http://schemas.microsoft.com/office/drawing/2014/main" id="{92DCEE7B-0B9C-4D17-B3EF-FE62DF7A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68" y="4402200"/>
            <a:ext cx="1982366" cy="1276479"/>
          </a:xfrm>
          <a:prstGeom prst="rect">
            <a:avLst/>
          </a:prstGeom>
          <a:noFill/>
          <a:extLst>
            <a:ext uri="{909E8E84-426E-40DD-AFC4-6F175D3DCCD1}">
              <a14:hiddenFill xmlns:a14="http://schemas.microsoft.com/office/drawing/2010/main">
                <a:solidFill>
                  <a:srgbClr val="FFFFFF"/>
                </a:solidFill>
              </a14:hiddenFill>
            </a:ext>
          </a:extLst>
        </p:spPr>
      </p:pic>
      <p:sp>
        <p:nvSpPr>
          <p:cNvPr id="16" name="Título 1">
            <a:extLst>
              <a:ext uri="{FF2B5EF4-FFF2-40B4-BE49-F238E27FC236}">
                <a16:creationId xmlns:a16="http://schemas.microsoft.com/office/drawing/2014/main" id="{D2A32B88-F93E-4196-A461-A232A76D59E4}"/>
              </a:ext>
            </a:extLst>
          </p:cNvPr>
          <p:cNvSpPr>
            <a:spLocks noGrp="1"/>
          </p:cNvSpPr>
          <p:nvPr>
            <p:ph type="title"/>
          </p:nvPr>
        </p:nvSpPr>
        <p:spPr>
          <a:xfrm>
            <a:off x="3540679" y="18877"/>
            <a:ext cx="6377828" cy="877824"/>
          </a:xfrm>
        </p:spPr>
        <p:txBody>
          <a:bodyPr vert="horz" lIns="274320" tIns="182880" rIns="274320" bIns="182880" rtlCol="0" anchor="ctr" anchorCtr="1">
            <a:normAutofit/>
          </a:bodyPr>
          <a:lstStyle/>
          <a:p>
            <a:r>
              <a:rPr lang="en-US" sz="3000" dirty="0" err="1"/>
              <a:t>Aterrizando</a:t>
            </a:r>
            <a:r>
              <a:rPr lang="en-US" sz="3000" dirty="0"/>
              <a:t> </a:t>
            </a:r>
            <a:r>
              <a:rPr lang="en-US" sz="3000" dirty="0" err="1"/>
              <a:t>en</a:t>
            </a:r>
            <a:r>
              <a:rPr lang="en-US" sz="3000" dirty="0"/>
              <a:t> los </a:t>
            </a:r>
            <a:r>
              <a:rPr lang="en-US" sz="3000" dirty="0" err="1"/>
              <a:t>conceptos</a:t>
            </a:r>
            <a:r>
              <a:rPr lang="en-US" sz="3000" dirty="0"/>
              <a:t> II</a:t>
            </a:r>
          </a:p>
        </p:txBody>
      </p:sp>
    </p:spTree>
    <p:extLst>
      <p:ext uri="{BB962C8B-B14F-4D97-AF65-F5344CB8AC3E}">
        <p14:creationId xmlns:p14="http://schemas.microsoft.com/office/powerpoint/2010/main" val="185370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B5277-9AA9-43E0-9189-8C2CAC8C0985}"/>
              </a:ext>
            </a:extLst>
          </p:cNvPr>
          <p:cNvSpPr>
            <a:spLocks noGrp="1"/>
          </p:cNvSpPr>
          <p:nvPr>
            <p:ph type="title"/>
          </p:nvPr>
        </p:nvSpPr>
        <p:spPr>
          <a:xfrm>
            <a:off x="4346052" y="-279400"/>
            <a:ext cx="3044952" cy="1898904"/>
          </a:xfrm>
        </p:spPr>
        <p:txBody>
          <a:bodyPr vert="horz" lIns="274320" tIns="182880" rIns="274320" bIns="182880" rtlCol="0" anchor="ctr" anchorCtr="1">
            <a:normAutofit/>
          </a:bodyPr>
          <a:lstStyle/>
          <a:p>
            <a:r>
              <a:rPr lang="en-US" sz="3000" dirty="0"/>
              <a:t>Roles</a:t>
            </a:r>
          </a:p>
        </p:txBody>
      </p:sp>
      <p:pic>
        <p:nvPicPr>
          <p:cNvPr id="7" name="Imagen 6" descr="Diagrama, Diagrama de Venn&#10;&#10;Descripción generada automáticamente">
            <a:extLst>
              <a:ext uri="{FF2B5EF4-FFF2-40B4-BE49-F238E27FC236}">
                <a16:creationId xmlns:a16="http://schemas.microsoft.com/office/drawing/2014/main" id="{66232C1B-A7B0-4B2E-99D1-FF5F9FFB498C}"/>
              </a:ext>
            </a:extLst>
          </p:cNvPr>
          <p:cNvPicPr>
            <a:picLocks noChangeAspect="1"/>
          </p:cNvPicPr>
          <p:nvPr/>
        </p:nvPicPr>
        <p:blipFill>
          <a:blip r:embed="rId2"/>
          <a:stretch>
            <a:fillRect/>
          </a:stretch>
        </p:blipFill>
        <p:spPr>
          <a:xfrm>
            <a:off x="2984500" y="1050361"/>
            <a:ext cx="5768057" cy="5494076"/>
          </a:xfrm>
          <a:prstGeom prst="rect">
            <a:avLst/>
          </a:prstGeom>
        </p:spPr>
      </p:pic>
    </p:spTree>
    <p:extLst>
      <p:ext uri="{BB962C8B-B14F-4D97-AF65-F5344CB8AC3E}">
        <p14:creationId xmlns:p14="http://schemas.microsoft.com/office/powerpoint/2010/main" val="82080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802640" y="900844"/>
            <a:ext cx="11064069" cy="5957156"/>
          </a:xfrm>
        </p:spPr>
        <p:txBody>
          <a:bodyPr anchor="ctr">
            <a:normAutofit lnSpcReduction="10000"/>
          </a:bodyPr>
          <a:lstStyle/>
          <a:p>
            <a:pPr marL="285750" indent="-285750">
              <a:buFont typeface="Arial" panose="020B0604020202020204" pitchFamily="34" charset="0"/>
              <a:buChar char="•"/>
            </a:pPr>
            <a:r>
              <a:rPr lang="es-ES" sz="1800" b="1" dirty="0"/>
              <a:t>Data </a:t>
            </a:r>
            <a:r>
              <a:rPr lang="es-ES" sz="1800" b="1" dirty="0" err="1"/>
              <a:t>Analyst</a:t>
            </a:r>
            <a:r>
              <a:rPr lang="es-ES" sz="1800" dirty="0"/>
              <a:t>: Convierte </a:t>
            </a:r>
            <a:r>
              <a:rPr lang="es-ES" sz="1800" b="1" dirty="0"/>
              <a:t>datos sin procesar en</a:t>
            </a:r>
            <a:r>
              <a:rPr lang="es-ES" sz="1800" dirty="0"/>
              <a:t> </a:t>
            </a:r>
            <a:r>
              <a:rPr lang="es-ES" sz="1800" b="1" dirty="0"/>
              <a:t>informes</a:t>
            </a:r>
            <a:r>
              <a:rPr lang="es-ES" sz="1800" dirty="0"/>
              <a:t> que muestran conclusiones.</a:t>
            </a:r>
          </a:p>
          <a:p>
            <a:endParaRPr lang="es-ES" sz="1800" dirty="0"/>
          </a:p>
          <a:p>
            <a:pPr marL="285750" indent="-285750">
              <a:buFont typeface="Arial" panose="020B0604020202020204" pitchFamily="34" charset="0"/>
              <a:buChar char="•"/>
            </a:pPr>
            <a:r>
              <a:rPr lang="es-ES" sz="1800" b="1" dirty="0"/>
              <a:t>Data </a:t>
            </a:r>
            <a:r>
              <a:rPr lang="es-ES" sz="1800" b="1" dirty="0" err="1"/>
              <a:t>engineers</a:t>
            </a:r>
            <a:r>
              <a:rPr lang="es-ES" sz="1800" dirty="0"/>
              <a:t>: </a:t>
            </a:r>
            <a:r>
              <a:rPr lang="es-ES" sz="1800" b="1" dirty="0"/>
              <a:t>Conectan</a:t>
            </a:r>
            <a:r>
              <a:rPr lang="es-ES" sz="1800" dirty="0"/>
              <a:t> todas las partes del </a:t>
            </a:r>
            <a:r>
              <a:rPr lang="es-ES" sz="1800" b="1" dirty="0"/>
              <a:t>data </a:t>
            </a:r>
            <a:r>
              <a:rPr lang="es-ES" sz="1800" b="1" dirty="0" err="1"/>
              <a:t>ecosystem</a:t>
            </a:r>
            <a:r>
              <a:rPr lang="es-ES" sz="1800" b="1" dirty="0"/>
              <a:t> </a:t>
            </a:r>
            <a:r>
              <a:rPr lang="es-ES" sz="1800" dirty="0"/>
              <a:t>en una empresa y hacen que los </a:t>
            </a:r>
            <a:r>
              <a:rPr lang="es-ES" sz="1800" b="1" dirty="0"/>
              <a:t>datos</a:t>
            </a:r>
            <a:r>
              <a:rPr lang="es-ES" sz="1800" dirty="0"/>
              <a:t> sean </a:t>
            </a:r>
            <a:r>
              <a:rPr lang="es-ES" sz="1800" b="1" dirty="0"/>
              <a:t>accesibles</a:t>
            </a:r>
            <a:r>
              <a:rPr lang="es-ES" sz="1800" dirty="0"/>
              <a:t> a todos.</a:t>
            </a:r>
          </a:p>
          <a:p>
            <a:pPr marL="1365750" lvl="1" indent="-285750">
              <a:buFont typeface="Arial" panose="020B0604020202020204" pitchFamily="34" charset="0"/>
              <a:buChar char="•"/>
            </a:pPr>
            <a:r>
              <a:rPr lang="es-ES" sz="1800" b="1" dirty="0" err="1"/>
              <a:t>Architectura</a:t>
            </a:r>
            <a:r>
              <a:rPr lang="es-ES" sz="1800" dirty="0"/>
              <a:t> de </a:t>
            </a:r>
            <a:r>
              <a:rPr lang="es-ES" sz="1800" b="1" dirty="0" err="1"/>
              <a:t>BigData</a:t>
            </a:r>
            <a:r>
              <a:rPr lang="es-ES" sz="1800" dirty="0"/>
              <a:t> caería en este role.</a:t>
            </a:r>
          </a:p>
          <a:p>
            <a:pPr lvl="1"/>
            <a:endParaRPr lang="es-ES" sz="1800" dirty="0"/>
          </a:p>
          <a:p>
            <a:pPr marL="514350" lvl="1" indent="-285750">
              <a:buFont typeface="Arial" panose="020B0604020202020204" pitchFamily="34" charset="0"/>
              <a:buChar char="•"/>
            </a:pPr>
            <a:r>
              <a:rPr lang="es-ES" sz="1800" b="1" dirty="0"/>
              <a:t>Data </a:t>
            </a:r>
            <a:r>
              <a:rPr lang="es-ES" sz="1800" b="1" dirty="0" err="1"/>
              <a:t>scientist</a:t>
            </a:r>
            <a:r>
              <a:rPr lang="es-ES" sz="1800" dirty="0"/>
              <a:t>: </a:t>
            </a:r>
          </a:p>
          <a:p>
            <a:pPr marL="1365750" lvl="1" indent="-285750">
              <a:lnSpc>
                <a:spcPct val="90000"/>
              </a:lnSpc>
              <a:buFont typeface="Arial" panose="020B0604020202020204" pitchFamily="34" charset="0"/>
              <a:buChar char="•"/>
            </a:pPr>
            <a:r>
              <a:rPr lang="es-ES" sz="1800" b="1" dirty="0"/>
              <a:t>Análisis avanzado </a:t>
            </a:r>
            <a:r>
              <a:rPr lang="es-ES" sz="1800" dirty="0"/>
              <a:t>de los </a:t>
            </a:r>
            <a:r>
              <a:rPr lang="es-ES" sz="1800" b="1" dirty="0"/>
              <a:t>datos</a:t>
            </a:r>
            <a:r>
              <a:rPr lang="es-ES" sz="1800" dirty="0"/>
              <a:t>.</a:t>
            </a:r>
          </a:p>
          <a:p>
            <a:pPr marL="1365750" lvl="1" indent="-285750">
              <a:lnSpc>
                <a:spcPct val="90000"/>
              </a:lnSpc>
              <a:buFont typeface="Arial" panose="020B0604020202020204" pitchFamily="34" charset="0"/>
              <a:buChar char="•"/>
            </a:pPr>
            <a:r>
              <a:rPr lang="es-ES" sz="1800" dirty="0"/>
              <a:t>Desarrollo de </a:t>
            </a:r>
            <a:r>
              <a:rPr lang="es-ES" sz="1800" b="1" dirty="0"/>
              <a:t>modelos</a:t>
            </a:r>
            <a:r>
              <a:rPr lang="es-ES" sz="1800" dirty="0"/>
              <a:t>.</a:t>
            </a:r>
          </a:p>
          <a:p>
            <a:pPr marL="457200" lvl="2"/>
            <a:endParaRPr lang="es-ES" dirty="0">
              <a:solidFill>
                <a:schemeClr val="tx1"/>
              </a:solidFill>
            </a:endParaRPr>
          </a:p>
          <a:p>
            <a:pPr marL="285750" indent="-285750">
              <a:buFont typeface="Arial" panose="020B0604020202020204" pitchFamily="34" charset="0"/>
              <a:buChar char="•"/>
            </a:pPr>
            <a:r>
              <a:rPr lang="es-ES" sz="1800" b="1" dirty="0"/>
              <a:t>Cloud </a:t>
            </a:r>
            <a:r>
              <a:rPr lang="es-ES" sz="1800" b="1" dirty="0" err="1"/>
              <a:t>architects</a:t>
            </a:r>
            <a:r>
              <a:rPr lang="es-ES" sz="1800" dirty="0"/>
              <a:t>: Ponen en </a:t>
            </a:r>
            <a:r>
              <a:rPr lang="es-ES" sz="1800" b="1" dirty="0"/>
              <a:t>producción</a:t>
            </a:r>
            <a:r>
              <a:rPr lang="es-ES" sz="1800" dirty="0"/>
              <a:t> los </a:t>
            </a:r>
            <a:r>
              <a:rPr lang="es-ES" sz="1800" b="1" dirty="0"/>
              <a:t>modelos</a:t>
            </a:r>
            <a:r>
              <a:rPr lang="es-ES" sz="1800" dirty="0"/>
              <a:t> del data </a:t>
            </a:r>
            <a:r>
              <a:rPr lang="es-ES" sz="1800" dirty="0" err="1"/>
              <a:t>scientist</a:t>
            </a:r>
            <a:r>
              <a:rPr lang="es-ES" sz="1800" dirty="0"/>
              <a:t>.</a:t>
            </a:r>
          </a:p>
          <a:p>
            <a:pPr marL="1365750" lvl="1" indent="-285750">
              <a:buFont typeface="Arial" panose="020B0604020202020204" pitchFamily="34" charset="0"/>
              <a:buChar char="•"/>
            </a:pPr>
            <a:r>
              <a:rPr lang="es-ES" sz="1800" b="1" dirty="0"/>
              <a:t>Recolección de datos </a:t>
            </a:r>
            <a:r>
              <a:rPr lang="es-ES" sz="1800" dirty="0"/>
              <a:t>en producción, </a:t>
            </a:r>
            <a:r>
              <a:rPr lang="es-ES" sz="1800" b="1" dirty="0"/>
              <a:t>ejecución</a:t>
            </a:r>
            <a:r>
              <a:rPr lang="es-ES" sz="1800" dirty="0"/>
              <a:t> de los </a:t>
            </a:r>
            <a:r>
              <a:rPr lang="es-ES" sz="1800" b="1" dirty="0"/>
              <a:t>modelos</a:t>
            </a:r>
            <a:r>
              <a:rPr lang="es-ES" sz="1800" dirty="0"/>
              <a:t>, </a:t>
            </a:r>
            <a:r>
              <a:rPr lang="es-ES" sz="1800" b="1" dirty="0"/>
              <a:t>producción de outputs </a:t>
            </a:r>
            <a:r>
              <a:rPr lang="es-ES" sz="1800" dirty="0"/>
              <a:t>para el cliente final, etc. </a:t>
            </a:r>
          </a:p>
          <a:p>
            <a:pPr marL="1365750" lvl="1" indent="-285750">
              <a:buFont typeface="Arial" panose="020B0604020202020204" pitchFamily="34" charset="0"/>
              <a:buChar char="•"/>
            </a:pPr>
            <a:r>
              <a:rPr lang="es-ES" sz="1800" b="1" dirty="0"/>
              <a:t>A menudo </a:t>
            </a:r>
            <a:r>
              <a:rPr lang="es-ES" sz="1800" dirty="0"/>
              <a:t>(aunque no siempre) la puesta en producción se realiza </a:t>
            </a:r>
            <a:r>
              <a:rPr lang="es-ES" sz="1800" b="1" dirty="0"/>
              <a:t>en la nube</a:t>
            </a:r>
            <a:r>
              <a:rPr lang="es-ES" sz="1800" dirty="0"/>
              <a:t>.</a:t>
            </a:r>
          </a:p>
          <a:p>
            <a:pPr lvl="1"/>
            <a:endParaRPr lang="es-ES" sz="1800" dirty="0"/>
          </a:p>
          <a:p>
            <a:pPr marL="285750" indent="-285750">
              <a:buFont typeface="Arial" panose="020B0604020202020204" pitchFamily="34" charset="0"/>
              <a:buChar char="•"/>
            </a:pPr>
            <a:r>
              <a:rPr lang="es-ES" sz="1800" b="1" dirty="0"/>
              <a:t>Desarrolladores</a:t>
            </a:r>
            <a:r>
              <a:rPr lang="es-ES" sz="1800" dirty="0"/>
              <a:t>:</a:t>
            </a:r>
          </a:p>
          <a:p>
            <a:pPr marL="1365750" lvl="1" indent="-285750">
              <a:buFont typeface="Arial" panose="020B0604020202020204" pitchFamily="34" charset="0"/>
              <a:buChar char="•"/>
            </a:pPr>
            <a:r>
              <a:rPr lang="es-ES" sz="1800" dirty="0"/>
              <a:t>Desarrollo de </a:t>
            </a:r>
            <a:r>
              <a:rPr lang="es-ES" sz="1800" b="1" dirty="0" err="1"/>
              <a:t>front-end</a:t>
            </a:r>
            <a:endParaRPr lang="es-ES" sz="1800" b="1" dirty="0"/>
          </a:p>
          <a:p>
            <a:pPr marL="1365750" lvl="1" indent="-285750">
              <a:buFont typeface="Arial" panose="020B0604020202020204" pitchFamily="34" charset="0"/>
              <a:buChar char="•"/>
            </a:pPr>
            <a:r>
              <a:rPr lang="es-ES" sz="1800" dirty="0"/>
              <a:t>Desarrollo de </a:t>
            </a:r>
            <a:r>
              <a:rPr lang="es-ES" sz="1800" b="1" dirty="0"/>
              <a:t>back-</a:t>
            </a:r>
            <a:r>
              <a:rPr lang="es-ES" sz="1800" b="1" dirty="0" err="1"/>
              <a:t>end</a:t>
            </a:r>
            <a:r>
              <a:rPr lang="es-ES" sz="1800" dirty="0"/>
              <a:t>.</a:t>
            </a:r>
          </a:p>
          <a:p>
            <a:pPr lvl="1"/>
            <a:endParaRPr lang="es-ES" sz="1800" dirty="0"/>
          </a:p>
          <a:p>
            <a:pPr marL="514350" lvl="1" indent="-285750">
              <a:buFont typeface="Arial" panose="020B0604020202020204" pitchFamily="34" charset="0"/>
              <a:buChar char="•"/>
            </a:pPr>
            <a:r>
              <a:rPr lang="es-ES" sz="1800" b="1" dirty="0"/>
              <a:t>Business </a:t>
            </a:r>
            <a:r>
              <a:rPr lang="es-ES" sz="1800" b="1" dirty="0" err="1"/>
              <a:t>assesors</a:t>
            </a:r>
            <a:r>
              <a:rPr lang="es-ES" sz="1800" b="1" dirty="0"/>
              <a:t>: </a:t>
            </a:r>
            <a:r>
              <a:rPr lang="es-ES" sz="1800" dirty="0"/>
              <a:t>Aportan el conocimiento del área en concreto sobre el que se va a desarrollar un estudio/modelo.</a:t>
            </a:r>
            <a:endParaRPr lang="es-ES" sz="1800" b="1" dirty="0"/>
          </a:p>
          <a:p>
            <a:pPr lvl="1"/>
            <a:endParaRPr lang="es-ES" dirty="0"/>
          </a:p>
        </p:txBody>
      </p:sp>
      <p:sp>
        <p:nvSpPr>
          <p:cNvPr id="5" name="Título 4">
            <a:extLst>
              <a:ext uri="{FF2B5EF4-FFF2-40B4-BE49-F238E27FC236}">
                <a16:creationId xmlns:a16="http://schemas.microsoft.com/office/drawing/2014/main" id="{6C795DAE-3999-4A00-BE59-13074140631E}"/>
              </a:ext>
            </a:extLst>
          </p:cNvPr>
          <p:cNvSpPr>
            <a:spLocks noGrp="1"/>
          </p:cNvSpPr>
          <p:nvPr>
            <p:ph type="title"/>
          </p:nvPr>
        </p:nvSpPr>
        <p:spPr>
          <a:xfrm>
            <a:off x="759662" y="248063"/>
            <a:ext cx="11432338" cy="451851"/>
          </a:xfrm>
        </p:spPr>
        <p:txBody>
          <a:bodyPr>
            <a:noAutofit/>
          </a:bodyPr>
          <a:lstStyle/>
          <a:p>
            <a:pPr algn="ctr"/>
            <a:r>
              <a:rPr lang="es-ES" sz="3000" dirty="0"/>
              <a:t>Roles</a:t>
            </a:r>
          </a:p>
        </p:txBody>
      </p:sp>
    </p:spTree>
    <p:extLst>
      <p:ext uri="{BB962C8B-B14F-4D97-AF65-F5344CB8AC3E}">
        <p14:creationId xmlns:p14="http://schemas.microsoft.com/office/powerpoint/2010/main" val="29485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09AD5070-A1C2-481D-A40B-0E718BD3E894}"/>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FF0000"/>
                </a:solidFill>
              </a:rPr>
              <a:t>Un día </a:t>
            </a:r>
            <a:r>
              <a:rPr lang="en-US" sz="3000" dirty="0" err="1">
                <a:solidFill>
                  <a:srgbClr val="FF0000"/>
                </a:solidFill>
              </a:rPr>
              <a:t>cualquiera</a:t>
            </a:r>
            <a:r>
              <a:rPr lang="en-US" sz="3000" dirty="0">
                <a:solidFill>
                  <a:srgbClr val="FF0000"/>
                </a:solidFill>
              </a:rPr>
              <a:t> </a:t>
            </a:r>
            <a:r>
              <a:rPr lang="en-US" sz="3000" dirty="0" err="1">
                <a:solidFill>
                  <a:srgbClr val="FF0000"/>
                </a:solidFill>
              </a:rPr>
              <a:t>en</a:t>
            </a:r>
            <a:r>
              <a:rPr lang="en-US" sz="3000" dirty="0">
                <a:solidFill>
                  <a:srgbClr val="FF0000"/>
                </a:solidFill>
              </a:rPr>
              <a:t> la </a:t>
            </a:r>
            <a:r>
              <a:rPr lang="en-US" sz="3000" dirty="0" err="1">
                <a:solidFill>
                  <a:srgbClr val="FF0000"/>
                </a:solidFill>
              </a:rPr>
              <a:t>vida</a:t>
            </a:r>
            <a:r>
              <a:rPr lang="en-US" sz="3000" dirty="0">
                <a:solidFill>
                  <a:srgbClr val="FF0000"/>
                </a:solidFill>
              </a:rPr>
              <a:t> de un data scientist</a:t>
            </a:r>
          </a:p>
        </p:txBody>
      </p:sp>
    </p:spTree>
    <p:extLst>
      <p:ext uri="{BB962C8B-B14F-4D97-AF65-F5344CB8AC3E}">
        <p14:creationId xmlns:p14="http://schemas.microsoft.com/office/powerpoint/2010/main" val="421953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B8E9AE0-49A0-42F5-A59D-93CD8A8F218C}"/>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err="1">
                <a:solidFill>
                  <a:srgbClr val="FF0000"/>
                </a:solidFill>
              </a:rPr>
              <a:t>Conectando</a:t>
            </a:r>
            <a:r>
              <a:rPr lang="en-US" sz="3000" dirty="0">
                <a:solidFill>
                  <a:srgbClr val="FF0000"/>
                </a:solidFill>
              </a:rPr>
              <a:t> con la </a:t>
            </a:r>
            <a:r>
              <a:rPr lang="en-US" sz="3000" dirty="0" err="1">
                <a:solidFill>
                  <a:srgbClr val="FF0000"/>
                </a:solidFill>
              </a:rPr>
              <a:t>asignatura</a:t>
            </a:r>
            <a:endParaRPr lang="en-US" sz="3000" dirty="0">
              <a:solidFill>
                <a:srgbClr val="FF0000"/>
              </a:solidFill>
            </a:endParaRPr>
          </a:p>
        </p:txBody>
      </p:sp>
      <p:sp>
        <p:nvSpPr>
          <p:cNvPr id="15" name="CuadroTexto 14">
            <a:extLst>
              <a:ext uri="{FF2B5EF4-FFF2-40B4-BE49-F238E27FC236}">
                <a16:creationId xmlns:a16="http://schemas.microsoft.com/office/drawing/2014/main" id="{1E755C33-3605-4B25-98DC-C5363C061000}"/>
              </a:ext>
            </a:extLst>
          </p:cNvPr>
          <p:cNvSpPr txBox="1"/>
          <p:nvPr/>
        </p:nvSpPr>
        <p:spPr>
          <a:xfrm>
            <a:off x="765424" y="3327088"/>
            <a:ext cx="3862455" cy="646331"/>
          </a:xfrm>
          <a:prstGeom prst="rect">
            <a:avLst/>
          </a:prstGeom>
          <a:noFill/>
        </p:spPr>
        <p:txBody>
          <a:bodyPr wrap="square" rtlCol="0">
            <a:spAutoFit/>
          </a:bodyPr>
          <a:lstStyle/>
          <a:p>
            <a:r>
              <a:rPr lang="es-ES" dirty="0"/>
              <a:t>Web </a:t>
            </a:r>
            <a:r>
              <a:rPr lang="es-ES" dirty="0" err="1"/>
              <a:t>scraping</a:t>
            </a:r>
            <a:r>
              <a:rPr lang="es-ES" dirty="0"/>
              <a:t>/Data bases/raw files</a:t>
            </a:r>
          </a:p>
          <a:p>
            <a:pPr algn="ctr"/>
            <a:r>
              <a:rPr lang="es-ES" dirty="0"/>
              <a:t>Asignatura BD</a:t>
            </a:r>
          </a:p>
        </p:txBody>
      </p:sp>
      <p:sp>
        <p:nvSpPr>
          <p:cNvPr id="17" name="CuadroTexto 16">
            <a:extLst>
              <a:ext uri="{FF2B5EF4-FFF2-40B4-BE49-F238E27FC236}">
                <a16:creationId xmlns:a16="http://schemas.microsoft.com/office/drawing/2014/main" id="{922C02BB-6E11-4006-BECA-DA0F3C97998E}"/>
              </a:ext>
            </a:extLst>
          </p:cNvPr>
          <p:cNvSpPr txBox="1"/>
          <p:nvPr/>
        </p:nvSpPr>
        <p:spPr>
          <a:xfrm>
            <a:off x="5312822" y="3327088"/>
            <a:ext cx="1878386" cy="369332"/>
          </a:xfrm>
          <a:prstGeom prst="rect">
            <a:avLst/>
          </a:prstGeom>
          <a:noFill/>
        </p:spPr>
        <p:txBody>
          <a:bodyPr wrap="square" rtlCol="0">
            <a:spAutoFit/>
          </a:bodyPr>
          <a:lstStyle/>
          <a:p>
            <a:r>
              <a:rPr lang="es-ES" dirty="0"/>
              <a:t>Pandas/</a:t>
            </a:r>
            <a:r>
              <a:rPr lang="es-ES" dirty="0" err="1"/>
              <a:t>Numpy</a:t>
            </a:r>
            <a:endParaRPr lang="es-ES" dirty="0"/>
          </a:p>
        </p:txBody>
      </p:sp>
      <p:sp>
        <p:nvSpPr>
          <p:cNvPr id="18" name="CuadroTexto 17">
            <a:extLst>
              <a:ext uri="{FF2B5EF4-FFF2-40B4-BE49-F238E27FC236}">
                <a16:creationId xmlns:a16="http://schemas.microsoft.com/office/drawing/2014/main" id="{2A9EB7ED-8ECB-4FD3-A598-29F6CAC46060}"/>
              </a:ext>
            </a:extLst>
          </p:cNvPr>
          <p:cNvSpPr txBox="1"/>
          <p:nvPr/>
        </p:nvSpPr>
        <p:spPr>
          <a:xfrm>
            <a:off x="9940534" y="3449141"/>
            <a:ext cx="2251466" cy="369332"/>
          </a:xfrm>
          <a:prstGeom prst="rect">
            <a:avLst/>
          </a:prstGeom>
          <a:noFill/>
        </p:spPr>
        <p:txBody>
          <a:bodyPr wrap="square" rtlCol="0">
            <a:spAutoFit/>
          </a:bodyPr>
          <a:lstStyle/>
          <a:p>
            <a:r>
              <a:rPr lang="es-ES" dirty="0" err="1"/>
              <a:t>MatPlotLib</a:t>
            </a:r>
            <a:r>
              <a:rPr lang="es-ES" dirty="0"/>
              <a:t>/</a:t>
            </a:r>
            <a:r>
              <a:rPr lang="es-ES" dirty="0" err="1"/>
              <a:t>Seaborn</a:t>
            </a:r>
            <a:endParaRPr lang="es-ES" dirty="0"/>
          </a:p>
        </p:txBody>
      </p:sp>
      <p:sp>
        <p:nvSpPr>
          <p:cNvPr id="19" name="CuadroTexto 18">
            <a:extLst>
              <a:ext uri="{FF2B5EF4-FFF2-40B4-BE49-F238E27FC236}">
                <a16:creationId xmlns:a16="http://schemas.microsoft.com/office/drawing/2014/main" id="{11087E2F-3047-40E9-94EC-CB7208022D8F}"/>
              </a:ext>
            </a:extLst>
          </p:cNvPr>
          <p:cNvSpPr txBox="1"/>
          <p:nvPr/>
        </p:nvSpPr>
        <p:spPr>
          <a:xfrm>
            <a:off x="1292724" y="4709101"/>
            <a:ext cx="2707454" cy="369332"/>
          </a:xfrm>
          <a:prstGeom prst="rect">
            <a:avLst/>
          </a:prstGeom>
          <a:noFill/>
        </p:spPr>
        <p:txBody>
          <a:bodyPr wrap="square" rtlCol="0">
            <a:spAutoFit/>
          </a:bodyPr>
          <a:lstStyle/>
          <a:p>
            <a:r>
              <a:rPr lang="es-ES" dirty="0"/>
              <a:t>Introducción a </a:t>
            </a:r>
            <a:r>
              <a:rPr lang="es-ES" dirty="0" err="1"/>
              <a:t>Phyton</a:t>
            </a:r>
            <a:endParaRPr lang="es-ES" dirty="0"/>
          </a:p>
        </p:txBody>
      </p:sp>
      <p:sp>
        <p:nvSpPr>
          <p:cNvPr id="21" name="CuadroTexto 20">
            <a:extLst>
              <a:ext uri="{FF2B5EF4-FFF2-40B4-BE49-F238E27FC236}">
                <a16:creationId xmlns:a16="http://schemas.microsoft.com/office/drawing/2014/main" id="{998A47EF-AA61-4932-A278-7398020E2E81}"/>
              </a:ext>
            </a:extLst>
          </p:cNvPr>
          <p:cNvSpPr txBox="1"/>
          <p:nvPr/>
        </p:nvSpPr>
        <p:spPr>
          <a:xfrm>
            <a:off x="8778240" y="5268179"/>
            <a:ext cx="1940032" cy="369332"/>
          </a:xfrm>
          <a:prstGeom prst="rect">
            <a:avLst/>
          </a:prstGeom>
          <a:noFill/>
        </p:spPr>
        <p:txBody>
          <a:bodyPr wrap="square" rtlCol="0">
            <a:spAutoFit/>
          </a:bodyPr>
          <a:lstStyle/>
          <a:p>
            <a:r>
              <a:rPr lang="es-ES" dirty="0"/>
              <a:t>Asignatura ML</a:t>
            </a:r>
          </a:p>
        </p:txBody>
      </p:sp>
      <p:sp>
        <p:nvSpPr>
          <p:cNvPr id="22" name="CuadroTexto 21">
            <a:extLst>
              <a:ext uri="{FF2B5EF4-FFF2-40B4-BE49-F238E27FC236}">
                <a16:creationId xmlns:a16="http://schemas.microsoft.com/office/drawing/2014/main" id="{2A49AB9C-7230-439F-914C-80E2432B5E5F}"/>
              </a:ext>
            </a:extLst>
          </p:cNvPr>
          <p:cNvSpPr txBox="1"/>
          <p:nvPr/>
        </p:nvSpPr>
        <p:spPr>
          <a:xfrm>
            <a:off x="4747088" y="5395179"/>
            <a:ext cx="2222672" cy="646331"/>
          </a:xfrm>
          <a:prstGeom prst="rect">
            <a:avLst/>
          </a:prstGeom>
          <a:noFill/>
        </p:spPr>
        <p:txBody>
          <a:bodyPr wrap="square" rtlCol="0">
            <a:spAutoFit/>
          </a:bodyPr>
          <a:lstStyle/>
          <a:p>
            <a:pPr algn="ctr"/>
            <a:r>
              <a:rPr lang="es-ES" dirty="0"/>
              <a:t>Asignatura Big Data</a:t>
            </a:r>
          </a:p>
          <a:p>
            <a:pPr algn="ctr"/>
            <a:r>
              <a:rPr lang="es-ES" dirty="0"/>
              <a:t>Otros</a:t>
            </a:r>
          </a:p>
        </p:txBody>
      </p:sp>
    </p:spTree>
    <p:extLst>
      <p:ext uri="{BB962C8B-B14F-4D97-AF65-F5344CB8AC3E}">
        <p14:creationId xmlns:p14="http://schemas.microsoft.com/office/powerpoint/2010/main" val="3973349155"/>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Words>
  <Application>Microsoft Office PowerPoint</Application>
  <PresentationFormat>Panorámica</PresentationFormat>
  <Paragraphs>69</Paragraphs>
  <Slides>9</Slides>
  <Notes>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Georgia</vt:lpstr>
      <vt:lpstr>Tahoma</vt:lpstr>
      <vt:lpstr>Tema de Office</vt:lpstr>
      <vt:lpstr>Programación para científicos de datos (Introducción)</vt:lpstr>
      <vt:lpstr>Presentaciones</vt:lpstr>
      <vt:lpstr>Lo que se necesita saber para empezar</vt:lpstr>
      <vt:lpstr>Presentación de PowerPoint</vt:lpstr>
      <vt:lpstr>Aterrizando en los conceptos II</vt:lpstr>
      <vt:lpstr>Roles</vt:lpstr>
      <vt:lpstr>Roles</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nacho</dc:creator>
  <cp:keywords/>
  <dc:description/>
  <cp:lastModifiedBy>HERNANDEZ, JUAN, Vodafone Spain</cp:lastModifiedBy>
  <cp:revision>28</cp:revision>
  <dcterms:created xsi:type="dcterms:W3CDTF">2018-02-06T08:53:35Z</dcterms:created>
  <dcterms:modified xsi:type="dcterms:W3CDTF">2021-05-05T20:49:43Z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0dda9e-e2e2-4af8-b1b5-a3b06c6d8782_Enabled">
    <vt:lpwstr>true</vt:lpwstr>
  </property>
  <property fmtid="{D5CDD505-2E9C-101B-9397-08002B2CF9AE}" pid="3" name="MSIP_Label_910dda9e-e2e2-4af8-b1b5-a3b06c6d8782_SetDate">
    <vt:lpwstr>2021-05-05T14:27:23Z</vt:lpwstr>
  </property>
  <property fmtid="{D5CDD505-2E9C-101B-9397-08002B2CF9AE}" pid="4" name="MSIP_Label_910dda9e-e2e2-4af8-b1b5-a3b06c6d8782_Method">
    <vt:lpwstr>Privileged</vt:lpwstr>
  </property>
  <property fmtid="{D5CDD505-2E9C-101B-9397-08002B2CF9AE}" pid="5" name="MSIP_Label_910dda9e-e2e2-4af8-b1b5-a3b06c6d8782_Name">
    <vt:lpwstr>910dda9e-e2e2-4af8-b1b5-a3b06c6d8782</vt:lpwstr>
  </property>
  <property fmtid="{D5CDD505-2E9C-101B-9397-08002B2CF9AE}" pid="6" name="MSIP_Label_910dda9e-e2e2-4af8-b1b5-a3b06c6d8782_SiteId">
    <vt:lpwstr>68283f3b-8487-4c86-adb3-a5228f18b893</vt:lpwstr>
  </property>
  <property fmtid="{D5CDD505-2E9C-101B-9397-08002B2CF9AE}" pid="7" name="MSIP_Label_910dda9e-e2e2-4af8-b1b5-a3b06c6d8782_ActionId">
    <vt:lpwstr>6eaf8623-dbca-4f73-9d30-e345ea953cbb</vt:lpwstr>
  </property>
  <property fmtid="{D5CDD505-2E9C-101B-9397-08002B2CF9AE}" pid="8" name="MSIP_Label_910dda9e-e2e2-4af8-b1b5-a3b06c6d8782_ContentBits">
    <vt:lpwstr>2</vt:lpwstr>
  </property>
  <property fmtid="{D5CDD505-2E9C-101B-9397-08002B2CF9AE}" pid="9" name="ClassificationContentMarkingFooterLocations">
    <vt:lpwstr>Tema de Office:5</vt:lpwstr>
  </property>
  <property fmtid="{D5CDD505-2E9C-101B-9397-08002B2CF9AE}" pid="10" name="ClassificationContentMarkingFooterText">
    <vt:lpwstr>C1 Public</vt:lpwstr>
  </property>
</Properties>
</file>